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1" r:id="rId5"/>
    <p:sldId id="262" r:id="rId6"/>
    <p:sldId id="307" r:id="rId7"/>
    <p:sldId id="308" r:id="rId8"/>
    <p:sldId id="292" r:id="rId9"/>
    <p:sldId id="274" r:id="rId10"/>
    <p:sldId id="275" r:id="rId11"/>
    <p:sldId id="276" r:id="rId12"/>
    <p:sldId id="303" r:id="rId13"/>
    <p:sldId id="270" r:id="rId14"/>
    <p:sldId id="271" r:id="rId15"/>
    <p:sldId id="272" r:id="rId1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slide" Target="slide6.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3" Type="http://schemas.openxmlformats.org/officeDocument/2006/relationships/slide" Target="slide7.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2022475" y="1882775"/>
            <a:ext cx="8146415" cy="3371215"/>
          </a:xfrm>
          <a:prstGeom prst="rect">
            <a:avLst/>
          </a:prstGeom>
          <a:ln w="57150">
            <a:solidFill>
              <a:srgbClr val="5B9BD5"/>
            </a:solidFill>
          </a:ln>
        </p:spPr>
      </p:pic>
      <p:sp>
        <p:nvSpPr>
          <p:cNvPr id="29" name="任意多边形 28"/>
          <p:cNvSpPr/>
          <p:nvPr/>
        </p:nvSpPr>
        <p:spPr>
          <a:xfrm>
            <a:off x="824076" y="143310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a:off x="10227156" y="199952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955054" y="490070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 name="文本框 5"/>
          <p:cNvSpPr txBox="1"/>
          <p:nvPr/>
        </p:nvSpPr>
        <p:spPr>
          <a:xfrm>
            <a:off x="3785349" y="2564414"/>
            <a:ext cx="3818633" cy="706755"/>
          </a:xfrm>
          <a:prstGeom prst="rect">
            <a:avLst/>
          </a:prstGeom>
          <a:noFill/>
        </p:spPr>
        <p:txBody>
          <a:bodyPr wrap="square" rtlCol="0">
            <a:spAutoFit/>
            <a:scene3d>
              <a:camera prst="orthographicFront"/>
              <a:lightRig rig="threePt" dir="t"/>
            </a:scene3d>
          </a:bodyPr>
          <a:p>
            <a:pPr algn="ctr"/>
            <a:r>
              <a:rPr lang="en-US" altLang="zh-CN" sz="4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Lesson 4</a:t>
            </a:r>
            <a:endParaRPr lang="zh-CN" sz="4000" dirty="0">
              <a:solidFill>
                <a:schemeClr val="accent1"/>
              </a:solidFill>
              <a:effectLst>
                <a:outerShdw blurRad="38100" dist="25400" dir="5400000" algn="ctr" rotWithShape="0">
                  <a:srgbClr val="6E747A">
                    <a:alpha val="43000"/>
                  </a:srgbClr>
                </a:outerShdw>
              </a:effectLst>
              <a:latin typeface="方正少儿_GBK" panose="02000000000000000000" charset="-122"/>
              <a:ea typeface="方正少儿_GBK" panose="02000000000000000000" charset="-122"/>
            </a:endParaRPr>
          </a:p>
        </p:txBody>
      </p:sp>
      <p:sp>
        <p:nvSpPr>
          <p:cNvPr id="7" name="文本框 6"/>
          <p:cNvSpPr txBox="1"/>
          <p:nvPr/>
        </p:nvSpPr>
        <p:spPr>
          <a:xfrm>
            <a:off x="1718945" y="3642360"/>
            <a:ext cx="8300720" cy="583565"/>
          </a:xfrm>
          <a:prstGeom prst="rect">
            <a:avLst/>
          </a:prstGeom>
          <a:noFill/>
        </p:spPr>
        <p:txBody>
          <a:bodyPr wrap="square" rtlCol="0">
            <a:spAutoFit/>
          </a:bodyPr>
          <a:p>
            <a:pPr algn="ctr"/>
            <a:r>
              <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micro:bit</a:t>
            </a:r>
            <a:r>
              <a:rPr lang="zh-CN" altLang="en-US"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a:t>
            </a:r>
            <a:r>
              <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basic lesson 4</a:t>
            </a:r>
            <a:r>
              <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“Direction guide”</a:t>
            </a:r>
            <a:endParaRPr lang="en-US" altLang="zh-CN" sz="3200" dirty="0">
              <a:solidFill>
                <a:schemeClr val="accent1"/>
              </a:solidFill>
              <a:effectLst>
                <a:outerShdw blurRad="38100" dist="25400" dir="5400000" algn="ctr" rotWithShape="0">
                  <a:srgbClr val="6E747A">
                    <a:alpha val="43000"/>
                  </a:srgbClr>
                </a:outerShdw>
              </a:effectLst>
              <a:latin typeface="方正少儿_GBK" panose="02000000000000000000" charset="-122"/>
              <a:ea typeface="方正少儿_GBK" panose="02000000000000000000" charset="-122"/>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6228080" y="2168525"/>
            <a:ext cx="4229735" cy="2306955"/>
          </a:xfrm>
          <a:prstGeom prst="rect">
            <a:avLst/>
          </a:prstGeom>
          <a:noFill/>
        </p:spPr>
        <p:txBody>
          <a:bodyPr wrap="square" rtlCol="0">
            <a:spAutoFit/>
          </a:bodyPr>
          <a:p>
            <a:pPr algn="l"/>
            <a:r>
              <a:rPr lang="en-US" sz="2400" dirty="0">
                <a:solidFill>
                  <a:schemeClr val="accent5">
                    <a:lumMod val="75000"/>
                  </a:schemeClr>
                </a:solidFill>
                <a:ea typeface="微软雅黑 Light" panose="020B0502040204020203" charset="-122"/>
                <a:cs typeface="+mn-lt"/>
              </a:rPr>
              <a:t>        </a:t>
            </a:r>
            <a:r>
              <a:rPr sz="2400" dirty="0">
                <a:solidFill>
                  <a:schemeClr val="accent5">
                    <a:lumMod val="75000"/>
                  </a:schemeClr>
                </a:solidFill>
                <a:ea typeface="微软雅黑 Light" panose="020B0502040204020203" charset="-122"/>
                <a:cs typeface="+mn-lt"/>
              </a:rPr>
              <a:t>This is a rocker block, you can choose to return the value "Nostate, Up, Dwon, Left, Right, Press". This block can be used in conjunction with the last "if then" block.</a:t>
            </a:r>
            <a:endParaRPr sz="2400" dirty="0">
              <a:solidFill>
                <a:schemeClr val="accent5">
                  <a:lumMod val="75000"/>
                </a:schemeClr>
              </a:solidFill>
              <a:ea typeface="微软雅黑 Light" panose="020B0502040204020203" charset="-122"/>
              <a:cs typeface="+mn-lt"/>
            </a:endParaRPr>
          </a:p>
        </p:txBody>
      </p:sp>
      <p:pic>
        <p:nvPicPr>
          <p:cNvPr id="11" name="图片 10"/>
          <p:cNvPicPr>
            <a:picLocks noChangeAspect="1"/>
          </p:cNvPicPr>
          <p:nvPr/>
        </p:nvPicPr>
        <p:blipFill>
          <a:blip r:embed="rId3"/>
          <a:stretch>
            <a:fillRect/>
          </a:stretch>
        </p:blipFill>
        <p:spPr>
          <a:xfrm>
            <a:off x="1510665" y="1614170"/>
            <a:ext cx="4427220" cy="3563620"/>
          </a:xfrm>
          <a:prstGeom prst="rect">
            <a:avLst/>
          </a:prstGeom>
        </p:spPr>
      </p:pic>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1" name="文本框 10"/>
          <p:cNvSpPr txBox="1"/>
          <p:nvPr/>
        </p:nvSpPr>
        <p:spPr>
          <a:xfrm>
            <a:off x="5650230" y="2378075"/>
            <a:ext cx="4848225" cy="1568450"/>
          </a:xfrm>
          <a:prstGeom prst="rect">
            <a:avLst/>
          </a:prstGeom>
          <a:noFill/>
        </p:spPr>
        <p:txBody>
          <a:bodyPr wrap="square" rtlCol="0">
            <a:spAutoFit/>
          </a:bodyPr>
          <a:p>
            <a:pPr algn="l"/>
            <a:r>
              <a:rPr lang="en-US" altLang="zh-CN" sz="2400" dirty="0">
                <a:solidFill>
                  <a:schemeClr val="accent5">
                    <a:lumMod val="75000"/>
                  </a:schemeClr>
                </a:solidFill>
                <a:ea typeface="宋体" panose="02010600030101010101" pitchFamily="2" charset="-122"/>
                <a:cs typeface="+mn-lt"/>
              </a:rPr>
              <a:t>        Draws an image on LED screen. </a:t>
            </a:r>
            <a:r>
              <a:rPr sz="2400" dirty="0">
                <a:solidFill>
                  <a:schemeClr val="accent5">
                    <a:lumMod val="75000"/>
                  </a:schemeClr>
                </a:solidFill>
                <a:ea typeface="宋体" panose="02010600030101010101" pitchFamily="2" charset="-122"/>
                <a:cs typeface="+mn-lt"/>
              </a:rPr>
              <a:t>Click on the small square above, the small square will turn red, and finally it will show up on the screen.</a:t>
            </a:r>
            <a:endParaRPr lang="zh-CN" sz="2400" dirty="0">
              <a:solidFill>
                <a:schemeClr val="accent5">
                  <a:lumMod val="75000"/>
                </a:schemeClr>
              </a:solidFill>
              <a:ea typeface="宋体" panose="02010600030101010101" pitchFamily="2" charset="-122"/>
              <a:cs typeface="+mn-lt"/>
            </a:endParaRPr>
          </a:p>
        </p:txBody>
      </p:sp>
      <p:pic>
        <p:nvPicPr>
          <p:cNvPr id="8" name="图片 7"/>
          <p:cNvPicPr>
            <a:picLocks noChangeAspect="1"/>
          </p:cNvPicPr>
          <p:nvPr/>
        </p:nvPicPr>
        <p:blipFill>
          <a:blip r:embed="rId3"/>
          <a:stretch>
            <a:fillRect/>
          </a:stretch>
        </p:blipFill>
        <p:spPr>
          <a:xfrm>
            <a:off x="1540510" y="1614170"/>
            <a:ext cx="3860165" cy="3629660"/>
          </a:xfrm>
          <a:prstGeom prst="rect">
            <a:avLst/>
          </a:prstGeom>
        </p:spPr>
      </p:pic>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10615" y="1826895"/>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pic>
        <p:nvPicPr>
          <p:cNvPr id="6" name="图片 5"/>
          <p:cNvPicPr>
            <a:picLocks noChangeAspect="1"/>
          </p:cNvPicPr>
          <p:nvPr/>
        </p:nvPicPr>
        <p:blipFill>
          <a:blip r:embed="rId3"/>
          <a:stretch>
            <a:fillRect/>
          </a:stretch>
        </p:blipFill>
        <p:spPr>
          <a:xfrm>
            <a:off x="1410970" y="1826895"/>
            <a:ext cx="2574925" cy="3575050"/>
          </a:xfrm>
          <a:prstGeom prst="rect">
            <a:avLst/>
          </a:prstGeom>
        </p:spPr>
      </p:pic>
      <p:pic>
        <p:nvPicPr>
          <p:cNvPr id="11" name="图片 10"/>
          <p:cNvPicPr>
            <a:picLocks noChangeAspect="1"/>
          </p:cNvPicPr>
          <p:nvPr/>
        </p:nvPicPr>
        <p:blipFill>
          <a:blip r:embed="rId4"/>
          <a:stretch>
            <a:fillRect/>
          </a:stretch>
        </p:blipFill>
        <p:spPr>
          <a:xfrm>
            <a:off x="3581400" y="2042160"/>
            <a:ext cx="3145790" cy="3409950"/>
          </a:xfrm>
          <a:prstGeom prst="rect">
            <a:avLst/>
          </a:prstGeom>
        </p:spPr>
      </p:pic>
      <p:sp>
        <p:nvSpPr>
          <p:cNvPr id="12" name="文本框 11"/>
          <p:cNvSpPr txBox="1"/>
          <p:nvPr/>
        </p:nvSpPr>
        <p:spPr>
          <a:xfrm>
            <a:off x="6801485" y="2830195"/>
            <a:ext cx="3860800" cy="1568450"/>
          </a:xfrm>
          <a:prstGeom prst="rect">
            <a:avLst/>
          </a:prstGeom>
          <a:noFill/>
        </p:spPr>
        <p:txBody>
          <a:bodyPr wrap="square" rtlCol="0">
            <a:spAutoFit/>
          </a:bodyPr>
          <a:p>
            <a:pPr algn="l"/>
            <a:r>
              <a:rPr lang="en-US" sz="2400" dirty="0">
                <a:solidFill>
                  <a:schemeClr val="accent5">
                    <a:lumMod val="75000"/>
                  </a:schemeClr>
                </a:solidFill>
                <a:ea typeface="宋体" panose="02010600030101010101" pitchFamily="2" charset="-122"/>
                <a:cs typeface="+mn-lt"/>
                <a:sym typeface="+mn-ea"/>
              </a:rPr>
              <a:t>           </a:t>
            </a:r>
            <a:r>
              <a:rPr sz="2400" dirty="0">
                <a:solidFill>
                  <a:schemeClr val="accent5">
                    <a:lumMod val="75000"/>
                  </a:schemeClr>
                </a:solidFill>
                <a:ea typeface="宋体" panose="02010600030101010101" pitchFamily="2" charset="-122"/>
                <a:cs typeface="+mn-lt"/>
                <a:sym typeface="+mn-ea"/>
              </a:rPr>
              <a:t>This is the complete building block for this course, let's download it to the micro:bit Game Handle.</a:t>
            </a:r>
            <a:endParaRPr lang="zh-CN" sz="2400" dirty="0">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11250" y="1820545"/>
            <a:ext cx="9568815" cy="3636645"/>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Part5</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6" name="文本框 5"/>
          <p:cNvSpPr txBox="1"/>
          <p:nvPr/>
        </p:nvSpPr>
        <p:spPr>
          <a:xfrm>
            <a:off x="2210435" y="1820545"/>
            <a:ext cx="7618095" cy="4154170"/>
          </a:xfrm>
          <a:prstGeom prst="rect">
            <a:avLst/>
          </a:prstGeom>
          <a:noFill/>
        </p:spPr>
        <p:txBody>
          <a:bodyPr wrap="square" rtlCol="0" anchor="t">
            <a:spAutoFit/>
          </a:bodyPr>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Do you learn the course today?</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If you learn to do it, give yourself a top quack.</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Now give you a homework assignment.</a:t>
            </a:r>
            <a:endParaRPr lang="en-US" altLang="zh-CN" sz="2800" dirty="0">
              <a:solidFill>
                <a:schemeClr val="accent5">
                  <a:lumMod val="75000"/>
                </a:schemeClr>
              </a:solidFill>
              <a:latin typeface="方正少儿_GBK" panose="02000000000000000000" charset="-122"/>
              <a:ea typeface="方正少儿_GBK" panose="02000000000000000000" charset="-122"/>
              <a:sym typeface="+mn-ea"/>
            </a:endParaRPr>
          </a:p>
          <a:p>
            <a:pPr algn="l"/>
            <a:endParaRPr lang="zh-CN" altLang="en-US" sz="2800" dirty="0">
              <a:solidFill>
                <a:srgbClr val="FF0000"/>
              </a:solidFill>
              <a:latin typeface="方正少儿_GBK" panose="02000000000000000000" charset="-122"/>
              <a:ea typeface="方正少儿_GBK" panose="02000000000000000000" charset="-122"/>
              <a:sym typeface="+mn-ea"/>
            </a:endParaRPr>
          </a:p>
          <a:p>
            <a:pPr algn="l"/>
            <a:r>
              <a:rPr sz="2800" dirty="0">
                <a:solidFill>
                  <a:srgbClr val="FF0000"/>
                </a:solidFill>
                <a:ea typeface="宋体" panose="02010600030101010101" pitchFamily="2" charset="-122"/>
                <a:cs typeface="+mn-lt"/>
                <a:sym typeface="+mn-ea"/>
              </a:rPr>
              <a:t>Write a program that plays different music when the rocker is dialed in different directions.</a:t>
            </a:r>
            <a:endParaRPr sz="28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endParaRPr lang="en-US" altLang="zh-CN" sz="2800"/>
          </a:p>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Start your little brain. Try it.</a:t>
            </a:r>
            <a:endParaRPr lang="zh-CN" altLang="en-US"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grpSp>
        <p:nvGrpSpPr>
          <p:cNvPr id="5" name="组合 4"/>
          <p:cNvGrpSpPr/>
          <p:nvPr/>
        </p:nvGrpSpPr>
        <p:grpSpPr>
          <a:xfrm>
            <a:off x="317514" y="5177568"/>
            <a:ext cx="724486" cy="458769"/>
            <a:chOff x="560275" y="3433438"/>
            <a:chExt cx="1198188" cy="758734"/>
          </a:xfrm>
        </p:grpSpPr>
        <p:sp>
          <p:nvSpPr>
            <p:cNvPr id="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任意多边形 9"/>
          <p:cNvSpPr/>
          <p:nvPr/>
        </p:nvSpPr>
        <p:spPr>
          <a:xfrm>
            <a:off x="3429635" y="1655445"/>
            <a:ext cx="6214745" cy="354647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mtClean="0"/>
              <a:t> </a:t>
            </a:r>
            <a:endParaRPr lang="zh-CN" altLang="en-US" dirty="0"/>
          </a:p>
        </p:txBody>
      </p:sp>
      <p:sp>
        <p:nvSpPr>
          <p:cNvPr id="11" name="任意多边形 10"/>
          <p:cNvSpPr/>
          <p:nvPr/>
        </p:nvSpPr>
        <p:spPr>
          <a:xfrm>
            <a:off x="9067011" y="1756459"/>
            <a:ext cx="1451304" cy="888061"/>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03501" y="2122108"/>
            <a:ext cx="1379430" cy="368300"/>
          </a:xfrm>
          <a:prstGeom prst="rect">
            <a:avLst/>
          </a:prstGeom>
          <a:noFill/>
        </p:spPr>
        <p:txBody>
          <a:bodyPr wrap="square" rtlCol="0">
            <a:spAutoFit/>
          </a:bodyPr>
          <a:p>
            <a:pPr algn="ctr"/>
            <a:r>
              <a:rPr lang="en-US" altLang="zh-CN" dirty="0" smtClean="0">
                <a:solidFill>
                  <a:schemeClr val="accent5">
                    <a:lumMod val="75000"/>
                  </a:schemeClr>
                </a:solidFill>
                <a:latin typeface="方正少儿_GBK" panose="02000000000000000000" charset="-122"/>
                <a:ea typeface="方正少儿_GBK" panose="02000000000000000000" charset="-122"/>
              </a:rPr>
              <a:t>micro:bit</a:t>
            </a:r>
            <a:r>
              <a:rPr lang="zh-CN" altLang="en-US" dirty="0" smtClean="0">
                <a:solidFill>
                  <a:schemeClr val="accent5">
                    <a:lumMod val="75000"/>
                  </a:schemeClr>
                </a:solidFill>
                <a:latin typeface="方正喵呜体" panose="02010600010101010101" pitchFamily="2" charset="-122"/>
                <a:ea typeface="方正喵呜体" panose="02010600010101010101" pitchFamily="2" charset="-122"/>
              </a:rPr>
              <a:t>    </a:t>
            </a:r>
            <a:endParaRPr lang="zh-CN" altLang="en-US" dirty="0">
              <a:solidFill>
                <a:schemeClr val="accent5">
                  <a:lumMod val="75000"/>
                </a:schemeClr>
              </a:solidFill>
              <a:latin typeface="方正喵呜体" panose="02010600010101010101" pitchFamily="2" charset="-122"/>
              <a:ea typeface="方正喵呜体" panose="02010600010101010101" pitchFamily="2" charset="-122"/>
            </a:endParaRPr>
          </a:p>
        </p:txBody>
      </p:sp>
      <p:sp>
        <p:nvSpPr>
          <p:cNvPr id="13" name="任意多边形 12"/>
          <p:cNvSpPr/>
          <p:nvPr/>
        </p:nvSpPr>
        <p:spPr>
          <a:xfrm>
            <a:off x="378460" y="3372485"/>
            <a:ext cx="2078990" cy="127190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
        <p:nvSpPr>
          <p:cNvPr id="17" name="矩形 16"/>
          <p:cNvSpPr/>
          <p:nvPr/>
        </p:nvSpPr>
        <p:spPr>
          <a:xfrm>
            <a:off x="790116" y="3886256"/>
            <a:ext cx="1092835" cy="368300"/>
          </a:xfrm>
          <a:prstGeom prst="rect">
            <a:avLst/>
          </a:prstGeom>
          <a:noFill/>
        </p:spPr>
        <p:txBody>
          <a:bodyPr wrap="none" rtlCol="0">
            <a:spAutoFit/>
          </a:bodyPr>
          <a:p>
            <a:r>
              <a:rPr lang="en-US" altLang="zh-CN" dirty="0">
                <a:solidFill>
                  <a:schemeClr val="accent5">
                    <a:lumMod val="75000"/>
                  </a:schemeClr>
                </a:solidFill>
                <a:latin typeface="方正少儿_GBK" panose="02000000000000000000" charset="-122"/>
                <a:ea typeface="方正少儿_GBK" panose="02000000000000000000" charset="-122"/>
              </a:rPr>
              <a:t>Yahboom</a:t>
            </a:r>
            <a:endParaRPr lang="en-US" altLang="zh-CN" dirty="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3992880" y="3686175"/>
            <a:ext cx="5233670" cy="768350"/>
          </a:xfrm>
          <a:prstGeom prst="rect">
            <a:avLst/>
          </a:prstGeom>
          <a:noFill/>
        </p:spPr>
        <p:txBody>
          <a:bodyPr wrap="square" rtlCol="0">
            <a:spAutoFit/>
          </a:bodyPr>
          <a:p>
            <a:pPr algn="l"/>
            <a:r>
              <a:rPr lang="zh-CN" altLang="en-US" sz="4400" dirty="0">
                <a:solidFill>
                  <a:schemeClr val="accent5">
                    <a:lumMod val="75000"/>
                  </a:schemeClr>
                </a:solidFill>
                <a:latin typeface="方正少儿_GBK" panose="02000000000000000000" charset="-122"/>
                <a:ea typeface="方正少儿_GBK" panose="02000000000000000000" charset="-122"/>
              </a:rPr>
              <a:t>Thanks for watching！</a:t>
            </a:r>
            <a:endParaRPr lang="zh-CN" altLang="en-US" sz="4400" dirty="0">
              <a:solidFill>
                <a:schemeClr val="accent5">
                  <a:lumMod val="75000"/>
                </a:schemeClr>
              </a:solidFill>
              <a:latin typeface="方正少儿_GBK" panose="02000000000000000000" charset="-122"/>
              <a:ea typeface="方正少儿_GBK"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6" name="图片 5"/>
          <p:cNvPicPr>
            <a:picLocks noChangeAspect="1"/>
          </p:cNvPicPr>
          <p:nvPr/>
        </p:nvPicPr>
        <p:blipFill>
          <a:blip r:embed="rId2"/>
          <a:stretch>
            <a:fillRect/>
          </a:stretch>
        </p:blipFill>
        <p:spPr>
          <a:xfrm>
            <a:off x="1590040" y="1925320"/>
            <a:ext cx="9011920" cy="3424555"/>
          </a:xfrm>
          <a:prstGeom prst="rect">
            <a:avLst/>
          </a:prstGeom>
          <a:ln w="57150">
            <a:solidFill>
              <a:srgbClr val="5B9BD5"/>
            </a:solidFill>
          </a:ln>
        </p:spPr>
      </p:pic>
      <p:sp>
        <p:nvSpPr>
          <p:cNvPr id="7" name="任意多边形 6"/>
          <p:cNvSpPr/>
          <p:nvPr/>
        </p:nvSpPr>
        <p:spPr>
          <a:xfrm>
            <a:off x="628015" y="1433195"/>
            <a:ext cx="822325" cy="558800"/>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725819" y="4891183"/>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文本框 20"/>
          <p:cNvSpPr txBox="1"/>
          <p:nvPr/>
        </p:nvSpPr>
        <p:spPr>
          <a:xfrm>
            <a:off x="9037955" y="3073400"/>
            <a:ext cx="943610" cy="368300"/>
          </a:xfrm>
          <a:prstGeom prst="rect">
            <a:avLst/>
          </a:prstGeom>
          <a:solidFill>
            <a:schemeClr val="accent5">
              <a:lumMod val="20000"/>
              <a:lumOff val="80000"/>
            </a:schemeClr>
          </a:solidFill>
        </p:spPr>
        <p:txBody>
          <a:bodyPr wrap="square" rtlCol="0">
            <a:spAutoFit/>
          </a:bodyPr>
          <a:p>
            <a:r>
              <a:rPr lang="en-US" altLang="zh-CN" dirty="0" smtClean="0">
                <a:latin typeface="Arial" panose="020B0604020202020204" pitchFamily="34" charset="0"/>
                <a:ea typeface="Arial" panose="020B0604020202020204" pitchFamily="34" charset="0"/>
              </a:rPr>
              <a:t>Part 5</a:t>
            </a:r>
            <a:endParaRPr lang="en-US" altLang="zh-CN" dirty="0" smtClean="0">
              <a:latin typeface="Arial" panose="020B0604020202020204" pitchFamily="34" charset="0"/>
              <a:ea typeface="Arial" panose="020B0604020202020204" pitchFamily="34" charset="0"/>
            </a:endParaRPr>
          </a:p>
        </p:txBody>
      </p:sp>
      <p:sp>
        <p:nvSpPr>
          <p:cNvPr id="22" name="文本框 21"/>
          <p:cNvSpPr txBox="1"/>
          <p:nvPr/>
        </p:nvSpPr>
        <p:spPr>
          <a:xfrm>
            <a:off x="9038027" y="3594209"/>
            <a:ext cx="1287780" cy="368300"/>
          </a:xfrm>
          <a:prstGeom prst="rect">
            <a:avLst/>
          </a:prstGeom>
          <a:noFill/>
        </p:spPr>
        <p:txBody>
          <a:bodyPr wrap="none" rtlCol="0">
            <a:spAutoFit/>
          </a:bodyPr>
          <a:p>
            <a:pPr algn="l"/>
            <a:r>
              <a:rPr lang="en-US" altLang="zh-CN" dirty="0">
                <a:solidFill>
                  <a:schemeClr val="accent5">
                    <a:lumMod val="75000"/>
                  </a:schemeClr>
                </a:solidFill>
                <a:latin typeface="Arial" panose="020B0604020202020204" pitchFamily="34" charset="0"/>
                <a:ea typeface="Arial" panose="020B0604020202020204" pitchFamily="34" charset="0"/>
                <a:sym typeface="+mn-ea"/>
                <a:hlinkClick r:id="rId3" action="ppaction://hlinksldjump"/>
              </a:rPr>
              <a:t>Have a try </a:t>
            </a:r>
            <a:endParaRPr lang="zh-CN" altLang="en-US" dirty="0">
              <a:solidFill>
                <a:schemeClr val="accent5">
                  <a:lumMod val="75000"/>
                </a:schemeClr>
              </a:solidFill>
              <a:latin typeface="黑体" panose="02010609060101010101" charset="-122"/>
              <a:ea typeface="黑体" panose="02010609060101010101" charset="-122"/>
            </a:endParaRPr>
          </a:p>
        </p:txBody>
      </p:sp>
      <p:sp>
        <p:nvSpPr>
          <p:cNvPr id="23" name="标题 22"/>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4" name="文本框 23"/>
          <p:cNvSpPr txBox="1"/>
          <p:nvPr/>
        </p:nvSpPr>
        <p:spPr>
          <a:xfrm>
            <a:off x="1761222" y="3594033"/>
            <a:ext cx="1681480" cy="368300"/>
          </a:xfrm>
          <a:prstGeom prst="rect">
            <a:avLst/>
          </a:prstGeom>
          <a:noFill/>
        </p:spPr>
        <p:txBody>
          <a:bodyPr wrap="none" rtlCol="0">
            <a:spAutoFit/>
          </a:bodyPr>
          <a:p>
            <a:pPr algn="l"/>
            <a:r>
              <a:rPr lang="zh-CN" altLang="en-US" dirty="0">
                <a:solidFill>
                  <a:srgbClr val="0070C0"/>
                </a:solidFill>
                <a:latin typeface="Arial" panose="020B0604020202020204" pitchFamily="34" charset="0"/>
                <a:ea typeface="Arial" panose="020B0604020202020204" pitchFamily="34" charset="0"/>
                <a:hlinkClick r:id="rId4" action="ppaction://hlinksldjump"/>
              </a:rPr>
              <a:t>Learning goals</a:t>
            </a:r>
            <a:endParaRPr lang="zh-CN" altLang="en-US" dirty="0">
              <a:solidFill>
                <a:srgbClr val="0070C0"/>
              </a:solidFill>
              <a:latin typeface="Arial" panose="020B0604020202020204" pitchFamily="34" charset="0"/>
              <a:ea typeface="Arial" panose="020B0604020202020204" pitchFamily="34" charset="0"/>
            </a:endParaRPr>
          </a:p>
        </p:txBody>
      </p:sp>
      <p:sp>
        <p:nvSpPr>
          <p:cNvPr id="25" name="文本框 24"/>
          <p:cNvSpPr txBox="1"/>
          <p:nvPr/>
        </p:nvSpPr>
        <p:spPr>
          <a:xfrm>
            <a:off x="3593581" y="3594033"/>
            <a:ext cx="13639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5" action="ppaction://hlinksldjump"/>
              </a:rPr>
              <a:t>Preparation</a:t>
            </a:r>
            <a:endPar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5" action="ppaction://hlinksldjump"/>
            </a:endParaRPr>
          </a:p>
        </p:txBody>
      </p:sp>
      <p:sp>
        <p:nvSpPr>
          <p:cNvPr id="28" name="文本框 27"/>
          <p:cNvSpPr txBox="1"/>
          <p:nvPr/>
        </p:nvSpPr>
        <p:spPr>
          <a:xfrm>
            <a:off x="5121759" y="3594033"/>
            <a:ext cx="19481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6" action="ppaction://hlinksldjump"/>
              </a:rPr>
              <a:t>Search for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34" name="文本框 33"/>
          <p:cNvSpPr txBox="1"/>
          <p:nvPr/>
        </p:nvSpPr>
        <p:spPr>
          <a:xfrm>
            <a:off x="7134297" y="3594209"/>
            <a:ext cx="18084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7" action="ppaction://hlinksldjump"/>
              </a:rPr>
              <a:t>Combin</a:t>
            </a:r>
            <a:r>
              <a:rPr lang="en-US" altLang="zh-CN" dirty="0">
                <a:solidFill>
                  <a:schemeClr val="accent5">
                    <a:lumMod val="75000"/>
                  </a:schemeClr>
                </a:solidFill>
                <a:latin typeface="Arial" panose="020B0604020202020204" pitchFamily="34" charset="0"/>
                <a:ea typeface="Arial" panose="020B0604020202020204" pitchFamily="34" charset="0"/>
                <a:hlinkClick r:id="rId7" action="ppaction://hlinksldjump"/>
              </a:rPr>
              <a:t>e</a:t>
            </a:r>
            <a:r>
              <a:rPr lang="zh-CN" altLang="en-US" dirty="0">
                <a:solidFill>
                  <a:schemeClr val="accent5">
                    <a:lumMod val="75000"/>
                  </a:schemeClr>
                </a:solidFill>
                <a:latin typeface="Arial" panose="020B0604020202020204" pitchFamily="34" charset="0"/>
                <a:ea typeface="Arial" panose="020B0604020202020204" pitchFamily="34" charset="0"/>
                <a:hlinkClick r:id="rId7" action="ppaction://hlinksldjump"/>
              </a:rPr>
              <a:t>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27" name="文本框 26"/>
          <p:cNvSpPr txBox="1"/>
          <p:nvPr/>
        </p:nvSpPr>
        <p:spPr>
          <a:xfrm>
            <a:off x="7326351" y="3073322"/>
            <a:ext cx="781050"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4</a:t>
            </a:r>
            <a:endParaRPr lang="zh-CN" altLang="en-US" dirty="0">
              <a:latin typeface="Arial" panose="020B0604020202020204" pitchFamily="34" charset="0"/>
              <a:ea typeface="Arial" panose="020B0604020202020204" pitchFamily="34" charset="0"/>
            </a:endParaRPr>
          </a:p>
        </p:txBody>
      </p:sp>
      <p:sp>
        <p:nvSpPr>
          <p:cNvPr id="30" name="文本框 29"/>
          <p:cNvSpPr txBox="1"/>
          <p:nvPr/>
        </p:nvSpPr>
        <p:spPr>
          <a:xfrm>
            <a:off x="2241174" y="3073146"/>
            <a:ext cx="7219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Part1</a:t>
            </a:r>
            <a:endParaRPr lang="en-US" altLang="zh-CN" dirty="0" smtClean="0">
              <a:latin typeface="Arial" panose="020B0604020202020204" pitchFamily="34" charset="0"/>
              <a:ea typeface="Arial" panose="020B0604020202020204" pitchFamily="34" charset="0"/>
            </a:endParaRPr>
          </a:p>
        </p:txBody>
      </p:sp>
      <p:sp>
        <p:nvSpPr>
          <p:cNvPr id="31" name="文本框 30"/>
          <p:cNvSpPr txBox="1"/>
          <p:nvPr/>
        </p:nvSpPr>
        <p:spPr>
          <a:xfrm>
            <a:off x="3813619" y="3073146"/>
            <a:ext cx="78295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2</a:t>
            </a:r>
            <a:endParaRPr lang="zh-CN" altLang="en-US" dirty="0">
              <a:latin typeface="Arial" panose="020B0604020202020204" pitchFamily="34" charset="0"/>
              <a:ea typeface="Arial" panose="020B0604020202020204" pitchFamily="34" charset="0"/>
            </a:endParaRPr>
          </a:p>
        </p:txBody>
      </p:sp>
      <p:sp>
        <p:nvSpPr>
          <p:cNvPr id="32" name="文本框 31"/>
          <p:cNvSpPr txBox="1"/>
          <p:nvPr/>
        </p:nvSpPr>
        <p:spPr>
          <a:xfrm>
            <a:off x="5517692" y="3073146"/>
            <a:ext cx="7092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Part3</a:t>
            </a:r>
            <a:endParaRPr lang="zh-CN" altLang="en-US" dirty="0">
              <a:latin typeface="Arial" panose="020B0604020202020204" pitchFamily="34" charset="0"/>
              <a:ea typeface="Arial" panose="020B0604020202020204" pitchFamily="34" charset="0"/>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810385"/>
            <a:ext cx="9551035" cy="3629660"/>
          </a:xfrm>
          <a:prstGeom prst="rect">
            <a:avLst/>
          </a:prstGeom>
          <a:ln w="57150">
            <a:solidFill>
              <a:srgbClr val="5B9BD5"/>
            </a:solidFill>
          </a:ln>
        </p:spPr>
      </p:pic>
      <p:sp>
        <p:nvSpPr>
          <p:cNvPr id="29" name="任意多边形 28"/>
          <p:cNvSpPr/>
          <p:nvPr/>
        </p:nvSpPr>
        <p:spPr>
          <a:xfrm>
            <a:off x="567055" y="1271905"/>
            <a:ext cx="1151890" cy="77025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rot="0">
            <a:off x="367044" y="5160423"/>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47891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Part1</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3" name="文本框 22"/>
          <p:cNvSpPr txBox="1"/>
          <p:nvPr/>
        </p:nvSpPr>
        <p:spPr>
          <a:xfrm>
            <a:off x="1772920" y="3760470"/>
            <a:ext cx="8607425" cy="1568450"/>
          </a:xfrm>
          <a:prstGeom prst="rect">
            <a:avLst/>
          </a:prstGeom>
          <a:noFill/>
        </p:spPr>
        <p:txBody>
          <a:bodyPr wrap="square" rtlCol="0" anchor="t">
            <a:spAutoFit/>
          </a:bodyPr>
          <a:p>
            <a:r>
              <a:rPr lang="en-US" sz="2400">
                <a:solidFill>
                  <a:schemeClr val="accent1"/>
                </a:solidFill>
                <a:effectLst>
                  <a:outerShdw blurRad="38100" dist="25400" dir="5400000" algn="ctr" rotWithShape="0">
                    <a:srgbClr val="6E747A">
                      <a:alpha val="43000"/>
                    </a:srgbClr>
                  </a:outerShdw>
                </a:effectLst>
              </a:rPr>
              <a:t>      </a:t>
            </a:r>
            <a:r>
              <a:rPr sz="2400">
                <a:solidFill>
                  <a:schemeClr val="accent1"/>
                </a:solidFill>
                <a:effectLst>
                  <a:outerShdw blurRad="38100" dist="25400" dir="5400000" algn="ctr" rotWithShape="0">
                    <a:srgbClr val="6E747A">
                      <a:alpha val="43000"/>
                    </a:srgbClr>
                  </a:outerShdw>
                </a:effectLst>
              </a:rPr>
              <a:t>After downloading the program, move the joystick on the left side of the handle. The dot matrix screen will display a direction arrow that the joystick toggles. When the joystick is pressed, the dot matrix screen is extinguished.</a:t>
            </a:r>
            <a:endParaRPr sz="2400">
              <a:solidFill>
                <a:schemeClr val="accent1"/>
              </a:solidFill>
              <a:effectLst>
                <a:outerShdw blurRad="38100" dist="25400" dir="5400000" algn="ctr" rotWithShape="0">
                  <a:srgbClr val="6E747A">
                    <a:alpha val="43000"/>
                  </a:srgbClr>
                </a:outerShdw>
              </a:effectLst>
            </a:endParaRPr>
          </a:p>
        </p:txBody>
      </p:sp>
      <p:pic>
        <p:nvPicPr>
          <p:cNvPr id="6" name="图片 5" descr="IMG_20180908_092300"/>
          <p:cNvPicPr>
            <a:picLocks noChangeAspect="1"/>
          </p:cNvPicPr>
          <p:nvPr/>
        </p:nvPicPr>
        <p:blipFill>
          <a:blip r:embed="rId3"/>
          <a:stretch>
            <a:fillRect/>
          </a:stretch>
        </p:blipFill>
        <p:spPr>
          <a:xfrm rot="16200000">
            <a:off x="1807210" y="1870710"/>
            <a:ext cx="1635125" cy="1513840"/>
          </a:xfrm>
          <a:prstGeom prst="rect">
            <a:avLst/>
          </a:prstGeom>
        </p:spPr>
      </p:pic>
      <p:pic>
        <p:nvPicPr>
          <p:cNvPr id="8" name="图片 7" descr="IMG_20180908_092310"/>
          <p:cNvPicPr>
            <a:picLocks noChangeAspect="1"/>
          </p:cNvPicPr>
          <p:nvPr/>
        </p:nvPicPr>
        <p:blipFill>
          <a:blip r:embed="rId4"/>
          <a:stretch>
            <a:fillRect/>
          </a:stretch>
        </p:blipFill>
        <p:spPr>
          <a:xfrm rot="16200000">
            <a:off x="3316605" y="1875790"/>
            <a:ext cx="1635125" cy="1504315"/>
          </a:xfrm>
          <a:prstGeom prst="rect">
            <a:avLst/>
          </a:prstGeom>
        </p:spPr>
      </p:pic>
      <p:pic>
        <p:nvPicPr>
          <p:cNvPr id="9" name="图片 8" descr="IMG_20180908_092316"/>
          <p:cNvPicPr>
            <a:picLocks noChangeAspect="1"/>
          </p:cNvPicPr>
          <p:nvPr/>
        </p:nvPicPr>
        <p:blipFill>
          <a:blip r:embed="rId5"/>
          <a:stretch>
            <a:fillRect/>
          </a:stretch>
        </p:blipFill>
        <p:spPr>
          <a:xfrm rot="16200000">
            <a:off x="4896485" y="1799590"/>
            <a:ext cx="1636395" cy="1657350"/>
          </a:xfrm>
          <a:prstGeom prst="rect">
            <a:avLst/>
          </a:prstGeom>
        </p:spPr>
      </p:pic>
      <p:pic>
        <p:nvPicPr>
          <p:cNvPr id="10" name="图片 9" descr="IMG_20180908_092335"/>
          <p:cNvPicPr>
            <a:picLocks noChangeAspect="1"/>
          </p:cNvPicPr>
          <p:nvPr/>
        </p:nvPicPr>
        <p:blipFill>
          <a:blip r:embed="rId6"/>
          <a:stretch>
            <a:fillRect/>
          </a:stretch>
        </p:blipFill>
        <p:spPr>
          <a:xfrm rot="16200000">
            <a:off x="6497320" y="1856105"/>
            <a:ext cx="1635125" cy="1543050"/>
          </a:xfrm>
          <a:prstGeom prst="rect">
            <a:avLst/>
          </a:prstGeom>
        </p:spPr>
      </p:pic>
      <p:pic>
        <p:nvPicPr>
          <p:cNvPr id="11" name="图片 10" descr="IMG_20180908_092341"/>
          <p:cNvPicPr>
            <a:picLocks noChangeAspect="1"/>
          </p:cNvPicPr>
          <p:nvPr/>
        </p:nvPicPr>
        <p:blipFill>
          <a:blip r:embed="rId7"/>
          <a:stretch>
            <a:fillRect/>
          </a:stretch>
        </p:blipFill>
        <p:spPr>
          <a:xfrm rot="16200000">
            <a:off x="8205470" y="1691005"/>
            <a:ext cx="1637665" cy="1875790"/>
          </a:xfrm>
          <a:prstGeom prst="rect">
            <a:avLst/>
          </a:prstGeom>
        </p:spPr>
      </p:pic>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001252" y="2155123"/>
            <a:ext cx="2316480" cy="583565"/>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Hardware</a:t>
            </a:r>
            <a:r>
              <a:rPr lang="zh-CN" altLang="en-US" sz="2400" dirty="0">
                <a:solidFill>
                  <a:schemeClr val="accent5">
                    <a:lumMod val="75000"/>
                  </a:schemeClr>
                </a:solidFill>
                <a:latin typeface="方正少儿_GBK" panose="02000000000000000000" charset="-122"/>
                <a:ea typeface="方正少儿_GBK" panose="02000000000000000000" charset="-122"/>
              </a:rPr>
              <a:t>：</a:t>
            </a:r>
            <a:endParaRPr lang="zh-CN" altLang="en-US" sz="2400" dirty="0">
              <a:solidFill>
                <a:schemeClr val="accent5">
                  <a:lumMod val="75000"/>
                </a:schemeClr>
              </a:solidFill>
              <a:latin typeface="方正少儿_GBK" panose="02000000000000000000" charset="-122"/>
              <a:ea typeface="方正少儿_GBK" panose="02000000000000000000" charset="-122"/>
            </a:endParaRPr>
          </a:p>
        </p:txBody>
      </p:sp>
      <p:sp>
        <p:nvSpPr>
          <p:cNvPr id="16" name="文本框 15"/>
          <p:cNvSpPr txBox="1"/>
          <p:nvPr/>
        </p:nvSpPr>
        <p:spPr>
          <a:xfrm>
            <a:off x="3802380" y="2922905"/>
            <a:ext cx="5583555" cy="1568450"/>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 </a:t>
            </a:r>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1 X micro:bit Game Handle</a:t>
            </a:r>
            <a:endPar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1 X Micro USB Cable</a:t>
            </a:r>
            <a:endParaRPr lang="en-US" altLang="zh-CN" sz="3200" dirty="0">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a:p>
            <a:endParaRPr lang="zh-CN" altLang="en-US" sz="3200" dirty="0">
              <a:solidFill>
                <a:schemeClr val="accent5">
                  <a:lumMod val="75000"/>
                </a:schemeClr>
              </a:solidFill>
              <a:latin typeface="宋体" panose="02010600030101010101" pitchFamily="2" charset="-122"/>
              <a:ea typeface="宋体" panose="02010600030101010101" pitchFamily="2" charset="-122"/>
            </a:endParaRPr>
          </a:p>
        </p:txBody>
      </p:sp>
      <p:sp>
        <p:nvSpPr>
          <p:cNvPr id="17" name="标题 16"/>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8" name="任意多边形 1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9761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7" name="文本框 16"/>
          <p:cNvSpPr txBox="1"/>
          <p:nvPr/>
        </p:nvSpPr>
        <p:spPr>
          <a:xfrm>
            <a:off x="1280160" y="2263140"/>
            <a:ext cx="9468485" cy="3290570"/>
          </a:xfrm>
          <a:prstGeom prst="rect">
            <a:avLst/>
          </a:prstGeom>
          <a:noFill/>
        </p:spPr>
        <p:txBody>
          <a:bodyPr wrap="square" rtlCol="0">
            <a:spAutoFit/>
          </a:bodyPr>
          <a:p>
            <a:pPr algn="l"/>
            <a:r>
              <a:rPr lang="en-US" altLang="zh-CN" sz="3200" baseline="-25000" dirty="0">
                <a:solidFill>
                  <a:srgbClr val="FF0000"/>
                </a:solidFill>
                <a:ea typeface="宋体" panose="02010600030101010101" pitchFamily="2" charset="-122"/>
                <a:cs typeface="+mn-lt"/>
              </a:rPr>
              <a:t>1.Online:</a:t>
            </a:r>
            <a:r>
              <a:rPr lang="en-US" altLang="zh-CN" sz="3200" baseline="-25000" dirty="0">
                <a:solidFill>
                  <a:srgbClr val="FF0000"/>
                </a:solidFill>
                <a:ea typeface="宋体" panose="02010600030101010101" pitchFamily="2" charset="-122"/>
                <a:cs typeface="+mn-lt"/>
                <a:sym typeface="+mn-ea"/>
              </a:rPr>
              <a:t> </a:t>
            </a:r>
            <a:r>
              <a:rPr sz="3200" baseline="-25000" dirty="0">
                <a:ea typeface="宋体" panose="02010600030101010101" pitchFamily="2" charset="-122"/>
                <a:sym typeface="+mn-ea"/>
              </a:rPr>
              <a:t>Connect Micro:bit to the computer via USB cable</a:t>
            </a:r>
            <a:r>
              <a:rPr sz="3200" baseline="-25000" dirty="0">
                <a:ea typeface="宋体" panose="02010600030101010101" pitchFamily="2" charset="-122"/>
              </a:rPr>
              <a:t>, and the computer will pop up a U disk and click the URL in the U disk to enter the programming interface.</a:t>
            </a:r>
            <a:r>
              <a:rPr sz="3200" baseline="-25000" dirty="0">
                <a:ea typeface="宋体" panose="02010600030101010101" pitchFamily="2" charset="-122"/>
                <a:sym typeface="+mn-ea"/>
              </a:rPr>
              <a:t>Enter this URL </a:t>
            </a:r>
            <a:r>
              <a:rPr sz="3200" baseline="-25000" dirty="0">
                <a:solidFill>
                  <a:srgbClr val="FF0000"/>
                </a:solidFill>
                <a:ea typeface="宋体" panose="02010600030101010101" pitchFamily="2" charset="-122"/>
                <a:sym typeface="+mn-ea"/>
              </a:rPr>
              <a:t>https://github.com/lzty634158/GHBit</a:t>
            </a:r>
            <a:r>
              <a:rPr sz="3200" baseline="-25000" dirty="0">
                <a:ea typeface="宋体" panose="02010600030101010101" pitchFamily="2" charset="-122"/>
                <a:sym typeface="+mn-ea"/>
              </a:rPr>
              <a:t> to get the package named GHBit</a:t>
            </a:r>
            <a:r>
              <a:rPr lang="en-US" sz="3200" baseline="-25000" dirty="0">
                <a:ea typeface="宋体" panose="02010600030101010101" pitchFamily="2" charset="-122"/>
                <a:sym typeface="+mn-ea"/>
              </a:rPr>
              <a:t>.</a:t>
            </a:r>
            <a:endParaRPr lang="en-US" sz="3200" baseline="-25000" dirty="0">
              <a:ea typeface="宋体" panose="02010600030101010101" pitchFamily="2" charset="-122"/>
            </a:endParaRPr>
          </a:p>
          <a:p>
            <a:pPr algn="l"/>
            <a:endParaRPr lang="zh-CN" altLang="en-US" sz="3200" baseline="-25000" dirty="0">
              <a:solidFill>
                <a:schemeClr val="tx1"/>
              </a:solidFill>
              <a:latin typeface="宋体" panose="02010600030101010101" pitchFamily="2" charset="-122"/>
              <a:ea typeface="宋体" panose="02010600030101010101" pitchFamily="2" charset="-122"/>
            </a:endParaRPr>
          </a:p>
          <a:p>
            <a:r>
              <a:rPr lang="en-US" altLang="zh-CN" sz="3200" baseline="-25000" dirty="0">
                <a:solidFill>
                  <a:srgbClr val="FF0000"/>
                </a:solidFill>
                <a:ea typeface="宋体" panose="02010600030101010101" pitchFamily="2" charset="-122"/>
                <a:cs typeface="+mn-lt"/>
              </a:rPr>
              <a:t>2.offline：</a:t>
            </a:r>
            <a:r>
              <a:rPr lang="en-US" altLang="zh-CN" sz="3200" baseline="-25000" dirty="0">
                <a:solidFill>
                  <a:schemeClr val="tx1"/>
                </a:solidFill>
                <a:ea typeface="宋体" panose="02010600030101010101" pitchFamily="2" charset="-122"/>
                <a:cs typeface="+mn-lt"/>
              </a:rPr>
              <a:t>Open micro:bit offline programming software and add GHBit package.Click on "Advanced" and select "Add Package".</a:t>
            </a:r>
            <a:r>
              <a:rPr sz="3200" baseline="-25000" dirty="0">
                <a:ea typeface="宋体" panose="02010600030101010101" pitchFamily="2" charset="-122"/>
              </a:rPr>
              <a:t>Enter this URL </a:t>
            </a:r>
            <a:r>
              <a:rPr sz="3200" baseline="-25000" dirty="0">
                <a:solidFill>
                  <a:srgbClr val="FF0000"/>
                </a:solidFill>
                <a:ea typeface="宋体" panose="02010600030101010101" pitchFamily="2" charset="-122"/>
              </a:rPr>
              <a:t>https://github.com/lzty634158/GHBit</a:t>
            </a:r>
            <a:r>
              <a:rPr sz="3200" baseline="-25000" dirty="0">
                <a:ea typeface="宋体" panose="02010600030101010101" pitchFamily="2" charset="-122"/>
              </a:rPr>
              <a:t> to get the package named GHBit</a:t>
            </a:r>
            <a:r>
              <a:rPr lang="en-US" sz="3200" baseline="-25000" dirty="0">
                <a:ea typeface="宋体" panose="02010600030101010101" pitchFamily="2" charset="-122"/>
              </a:rPr>
              <a:t>.</a:t>
            </a:r>
            <a:endParaRPr lang="en-US" sz="3200" baseline="-25000" dirty="0">
              <a:ea typeface="宋体" panose="02010600030101010101" pitchFamily="2" charset="-122"/>
            </a:endParaRPr>
          </a:p>
          <a:p>
            <a:endParaRPr lang="en-US" sz="3200" baseline="-25000" dirty="0">
              <a:ea typeface="宋体" panose="02010600030101010101" pitchFamily="2" charset="-122"/>
            </a:endParaRPr>
          </a:p>
          <a:p>
            <a:r>
              <a:rPr lang="en-US" sz="3200" baseline="-25000" dirty="0">
                <a:ea typeface="宋体" panose="02010600030101010101" pitchFamily="2" charset="-122"/>
                <a:sym typeface="+mn-ea"/>
              </a:rPr>
              <a:t>Note: If you already have a GHBit package, you don't need to add it repeatedly.</a:t>
            </a:r>
            <a:endParaRPr lang="en-US" sz="3200" baseline="-25000" dirty="0">
              <a:ea typeface="宋体" panose="02010600030101010101" pitchFamily="2" charset="-122"/>
            </a:endParaRPr>
          </a:p>
          <a:p>
            <a:endParaRPr lang="en-US" sz="3200" baseline="-25000" dirty="0">
              <a:ea typeface="宋体" panose="02010600030101010101" pitchFamily="2" charset="-122"/>
            </a:endParaRPr>
          </a:p>
        </p:txBody>
      </p:sp>
      <p:sp>
        <p:nvSpPr>
          <p:cNvPr id="18" name="文本框 17"/>
          <p:cNvSpPr txBox="1"/>
          <p:nvPr/>
        </p:nvSpPr>
        <p:spPr>
          <a:xfrm>
            <a:off x="3765550" y="1305560"/>
            <a:ext cx="4660900" cy="521970"/>
          </a:xfrm>
          <a:prstGeom prst="rect">
            <a:avLst/>
          </a:prstGeom>
          <a:noFill/>
        </p:spPr>
        <p:txBody>
          <a:bodyPr wrap="square" rtlCol="0">
            <a:spAutoFit/>
          </a:bodyPr>
          <a:p>
            <a:r>
              <a:rPr lang="en-US" altLang="zh-CN" sz="2800">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Two programming methods</a:t>
            </a:r>
            <a:endParaRPr lang="en-US" altLang="zh-CN" sz="2800" b="1">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sp>
        <p:nvSpPr>
          <p:cNvPr id="6" name="任意多边形 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317514" y="5177568"/>
            <a:ext cx="724486" cy="458769"/>
            <a:chOff x="560275" y="3433438"/>
            <a:chExt cx="1198188" cy="758734"/>
          </a:xfrm>
        </p:grpSpPr>
        <p:sp>
          <p:nvSpPr>
            <p:cNvPr id="9"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4" name="文本框 13"/>
          <p:cNvSpPr txBox="1"/>
          <p:nvPr/>
        </p:nvSpPr>
        <p:spPr>
          <a:xfrm>
            <a:off x="3820160" y="1369695"/>
            <a:ext cx="4253230" cy="583565"/>
          </a:xfrm>
          <a:prstGeom prst="rect">
            <a:avLst/>
          </a:prstGeom>
          <a:noFill/>
        </p:spPr>
        <p:txBody>
          <a:bodyPr wrap="square" rtlCol="0">
            <a:spAutoFit/>
          </a:bodyPr>
          <a:p>
            <a:r>
              <a:rPr lang="zh-CN" altLang="en-US" sz="3200" b="1">
                <a:solidFill>
                  <a:schemeClr val="bg1"/>
                </a:solidFill>
                <a:cs typeface="+mn-lt"/>
              </a:rPr>
              <a:t>Programming interface</a:t>
            </a:r>
            <a:endParaRPr lang="zh-CN" altLang="en-US" sz="3200" b="1">
              <a:solidFill>
                <a:schemeClr val="bg1"/>
              </a:solidFill>
              <a:cs typeface="+mn-lt"/>
            </a:endParaRPr>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17" name="图片 16"/>
          <p:cNvPicPr>
            <a:picLocks noChangeAspect="1"/>
          </p:cNvPicPr>
          <p:nvPr/>
        </p:nvPicPr>
        <p:blipFill>
          <a:blip r:embed="rId2"/>
          <a:stretch>
            <a:fillRect/>
          </a:stretch>
        </p:blipFill>
        <p:spPr>
          <a:xfrm>
            <a:off x="2313940" y="1953260"/>
            <a:ext cx="6880860" cy="37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24" name="图片 23"/>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26" name="任意多边形 2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317514" y="5177568"/>
            <a:ext cx="724486" cy="458769"/>
            <a:chOff x="560275" y="3433438"/>
            <a:chExt cx="1198188" cy="758734"/>
          </a:xfrm>
        </p:grpSpPr>
        <p:sp>
          <p:nvSpPr>
            <p:cNvPr id="30"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flipH="1">
            <a:off x="567055" y="1520190"/>
            <a:ext cx="1158875" cy="521970"/>
          </a:xfrm>
          <a:prstGeom prst="rect">
            <a:avLst/>
          </a:prstGeom>
          <a:noFill/>
        </p:spPr>
        <p:txBody>
          <a:bodyPr wrap="square" rtlCol="0">
            <a:spAutoFit/>
          </a:bodyPr>
          <a:lstStyle/>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33" name="文本框 32"/>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34" name="标题 33"/>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39" name="图片 38"/>
          <p:cNvPicPr>
            <a:picLocks noChangeAspect="1"/>
          </p:cNvPicPr>
          <p:nvPr/>
        </p:nvPicPr>
        <p:blipFill>
          <a:blip r:embed="rId3"/>
          <a:stretch>
            <a:fillRect/>
          </a:stretch>
        </p:blipFill>
        <p:spPr>
          <a:xfrm>
            <a:off x="1539240" y="1815465"/>
            <a:ext cx="3326130" cy="3511550"/>
          </a:xfrm>
          <a:prstGeom prst="rect">
            <a:avLst/>
          </a:prstGeom>
        </p:spPr>
      </p:pic>
      <p:sp>
        <p:nvSpPr>
          <p:cNvPr id="40" name="文本框 39"/>
          <p:cNvSpPr txBox="1"/>
          <p:nvPr/>
        </p:nvSpPr>
        <p:spPr>
          <a:xfrm>
            <a:off x="5142865" y="2670810"/>
            <a:ext cx="4848225" cy="1568450"/>
          </a:xfrm>
          <a:prstGeom prst="rect">
            <a:avLst/>
          </a:prstGeom>
          <a:noFill/>
        </p:spPr>
        <p:txBody>
          <a:bodyPr wrap="square" rtlCol="0">
            <a:spAutoFit/>
          </a:bodyPr>
          <a:p>
            <a:pPr algn="l"/>
            <a:r>
              <a:rPr lang="en-US" altLang="zh-CN" sz="2400" dirty="0">
                <a:solidFill>
                  <a:schemeClr val="accent5">
                    <a:lumMod val="75000"/>
                  </a:schemeClr>
                </a:solidFill>
                <a:latin typeface="微软雅黑 Light" panose="020B0502040204020203" charset="-122"/>
                <a:ea typeface="微软雅黑 Light" panose="020B0502040204020203" charset="-122"/>
              </a:rPr>
              <a:t>     </a:t>
            </a:r>
            <a:r>
              <a:rPr sz="2400" dirty="0">
                <a:solidFill>
                  <a:schemeClr val="accent5">
                    <a:lumMod val="75000"/>
                  </a:schemeClr>
                </a:solidFill>
              </a:rPr>
              <a:t>The “forever” building block means that when the micro:bi Game Handle is turned on, the blocks in “</a:t>
            </a:r>
            <a:r>
              <a:rPr sz="2400" dirty="0">
                <a:solidFill>
                  <a:schemeClr val="accent5">
                    <a:lumMod val="75000"/>
                  </a:schemeClr>
                </a:solidFill>
                <a:sym typeface="+mn-ea"/>
              </a:rPr>
              <a:t>forever</a:t>
            </a:r>
            <a:r>
              <a:rPr sz="2400" dirty="0">
                <a:solidFill>
                  <a:schemeClr val="accent5">
                    <a:lumMod val="75000"/>
                  </a:schemeClr>
                </a:solidFill>
              </a:rPr>
              <a:t>” are repeatedly executed.</a:t>
            </a:r>
            <a:endParaRPr sz="2400" dirty="0">
              <a:solidFill>
                <a:schemeClr val="accent5">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3" name="图片 12"/>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5" name="任意多边形 14"/>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317514" y="5177568"/>
            <a:ext cx="724486" cy="458769"/>
            <a:chOff x="560275" y="3433438"/>
            <a:chExt cx="1198188" cy="758734"/>
          </a:xfrm>
        </p:grpSpPr>
        <p:sp>
          <p:nvSpPr>
            <p:cNvPr id="17"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9" name="文本框 18"/>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0" name="文本框 19"/>
          <p:cNvSpPr txBox="1"/>
          <p:nvPr/>
        </p:nvSpPr>
        <p:spPr>
          <a:xfrm>
            <a:off x="5562600" y="2042160"/>
            <a:ext cx="5170170" cy="398780"/>
          </a:xfrm>
          <a:prstGeom prst="rect">
            <a:avLst/>
          </a:prstGeom>
          <a:noFill/>
        </p:spPr>
        <p:txBody>
          <a:bodyPr wrap="square" rtlCol="0">
            <a:spAutoFit/>
          </a:bodyPr>
          <a:p>
            <a:pPr algn="l"/>
            <a:r>
              <a:rPr sz="2000" dirty="0">
                <a:solidFill>
                  <a:schemeClr val="accent5">
                    <a:lumMod val="75000"/>
                  </a:schemeClr>
                </a:solidFill>
              </a:rPr>
              <a:t>If a value is true, then do some statements.</a:t>
            </a:r>
            <a:endParaRPr sz="2000" dirty="0">
              <a:solidFill>
                <a:schemeClr val="accent5">
                  <a:lumMod val="75000"/>
                </a:schemeClr>
              </a:solidFill>
            </a:endParaRPr>
          </a:p>
        </p:txBody>
      </p:sp>
      <p:sp>
        <p:nvSpPr>
          <p:cNvPr id="21" name="文本框 20"/>
          <p:cNvSpPr txBox="1"/>
          <p:nvPr/>
        </p:nvSpPr>
        <p:spPr>
          <a:xfrm>
            <a:off x="5562600" y="3551555"/>
            <a:ext cx="5267325" cy="922020"/>
          </a:xfrm>
          <a:prstGeom prst="rect">
            <a:avLst/>
          </a:prstGeom>
          <a:noFill/>
        </p:spPr>
        <p:txBody>
          <a:bodyPr wrap="square" rtlCol="0">
            <a:spAutoFit/>
          </a:bodyPr>
          <a:p>
            <a:pPr algn="l"/>
            <a:r>
              <a:rPr dirty="0">
                <a:solidFill>
                  <a:schemeClr val="accent5">
                    <a:lumMod val="75000"/>
                  </a:schemeClr>
                </a:solidFill>
              </a:rPr>
              <a:t>For example: If the B1 button of the handle is pressed, the dot matrix display character R is executed. If the B1 button is not pressed, it will not be executed.</a:t>
            </a:r>
            <a:endParaRPr dirty="0">
              <a:solidFill>
                <a:schemeClr val="accent5">
                  <a:lumMod val="75000"/>
                </a:schemeClr>
              </a:solidFill>
            </a:endParaRPr>
          </a:p>
        </p:txBody>
      </p:sp>
      <p:pic>
        <p:nvPicPr>
          <p:cNvPr id="22" name="图片 21"/>
          <p:cNvPicPr>
            <a:picLocks noChangeAspect="1"/>
          </p:cNvPicPr>
          <p:nvPr/>
        </p:nvPicPr>
        <p:blipFill>
          <a:blip r:embed="rId3"/>
          <a:stretch>
            <a:fillRect/>
          </a:stretch>
        </p:blipFill>
        <p:spPr>
          <a:xfrm>
            <a:off x="1414145" y="1875155"/>
            <a:ext cx="3660775" cy="3518535"/>
          </a:xfrm>
          <a:prstGeom prst="rect">
            <a:avLst/>
          </a:prstGeom>
        </p:spPr>
      </p:pic>
      <p:pic>
        <p:nvPicPr>
          <p:cNvPr id="23" name="图片 22"/>
          <p:cNvPicPr>
            <a:picLocks noChangeAspect="1"/>
          </p:cNvPicPr>
          <p:nvPr/>
        </p:nvPicPr>
        <p:blipFill>
          <a:blip r:embed="rId4"/>
          <a:stretch>
            <a:fillRect/>
          </a:stretch>
        </p:blipFill>
        <p:spPr>
          <a:xfrm>
            <a:off x="5680710" y="2550795"/>
            <a:ext cx="4135755" cy="890905"/>
          </a:xfrm>
          <a:prstGeom prst="rect">
            <a:avLst/>
          </a:prstGeom>
        </p:spPr>
      </p:pic>
      <p:sp>
        <p:nvSpPr>
          <p:cNvPr id="24" name="标题 23"/>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6" name="任意多边形 2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479415" y="2272030"/>
            <a:ext cx="4415790" cy="1938020"/>
          </a:xfrm>
          <a:prstGeom prst="rect">
            <a:avLst/>
          </a:prstGeom>
          <a:noFill/>
        </p:spPr>
        <p:txBody>
          <a:bodyPr wrap="square" rtlCol="0">
            <a:spAutoFit/>
          </a:bodyPr>
          <a:p>
            <a:pPr algn="l"/>
            <a:r>
              <a:rPr lang="en-US" sz="2400" dirty="0">
                <a:solidFill>
                  <a:schemeClr val="accent5">
                    <a:lumMod val="75000"/>
                  </a:schemeClr>
                </a:solidFill>
                <a:ea typeface="微软雅黑 Light" panose="020B0502040204020203" charset="-122"/>
                <a:cs typeface="+mn-lt"/>
              </a:rPr>
              <a:t>      </a:t>
            </a:r>
            <a:r>
              <a:rPr altLang="zh-CN" sz="2400" dirty="0">
                <a:solidFill>
                  <a:schemeClr val="accent5">
                    <a:lumMod val="75000"/>
                  </a:schemeClr>
                </a:solidFill>
                <a:ea typeface="微软雅黑 Light" panose="020B0502040204020203" charset="-122"/>
                <a:cs typeface="+mn-lt"/>
              </a:rPr>
              <a:t>When there are many choices, you can click on the pinion above. Drag the "else if" on the left to the bottom of the "if" on the right, and click on the pinion again.</a:t>
            </a:r>
            <a:endParaRPr altLang="zh-CN" sz="2400" dirty="0">
              <a:solidFill>
                <a:schemeClr val="accent5">
                  <a:lumMod val="75000"/>
                </a:schemeClr>
              </a:solidFill>
              <a:ea typeface="微软雅黑 Light" panose="020B0502040204020203" charset="-122"/>
              <a:cs typeface="+mn-lt"/>
            </a:endParaRPr>
          </a:p>
        </p:txBody>
      </p:sp>
      <p:pic>
        <p:nvPicPr>
          <p:cNvPr id="19" name="图片 18"/>
          <p:cNvPicPr>
            <a:picLocks noChangeAspect="1"/>
          </p:cNvPicPr>
          <p:nvPr/>
        </p:nvPicPr>
        <p:blipFill>
          <a:blip r:embed="rId3"/>
          <a:stretch>
            <a:fillRect/>
          </a:stretch>
        </p:blipFill>
        <p:spPr>
          <a:xfrm>
            <a:off x="1497330" y="1827530"/>
            <a:ext cx="3295015" cy="294259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3159</Words>
  <Application>WPS 演示</Application>
  <PresentationFormat>宽屏</PresentationFormat>
  <Paragraphs>155</Paragraphs>
  <Slides>14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vt:i4>
      </vt:variant>
    </vt:vector>
  </HeadingPairs>
  <TitlesOfParts>
    <vt:vector size="26" baseType="lpstr">
      <vt:lpstr>Arial</vt:lpstr>
      <vt:lpstr>宋体</vt:lpstr>
      <vt:lpstr>Wingdings</vt:lpstr>
      <vt:lpstr>方正少儿_GBK</vt:lpstr>
      <vt:lpstr>微软雅黑</vt:lpstr>
      <vt:lpstr>黑体</vt:lpstr>
      <vt:lpstr>微软雅黑 Light</vt:lpstr>
      <vt:lpstr>方正喵呜体</vt:lpstr>
      <vt:lpstr>Calibri</vt:lpstr>
      <vt:lpstr>Arial Unicode MS</vt:lpstr>
      <vt:lpstr>Calibri Light</vt:lpstr>
      <vt:lpstr>Office 主题</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公孙绿萼</cp:lastModifiedBy>
  <cp:revision>66</cp:revision>
  <dcterms:created xsi:type="dcterms:W3CDTF">2018-09-06T08:46:00Z</dcterms:created>
  <dcterms:modified xsi:type="dcterms:W3CDTF">2018-10-08T03:10:26Z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